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723" r:id="rId4"/>
  </p:sldMasterIdLst>
  <p:notesMasterIdLst>
    <p:notesMasterId r:id="rId6"/>
  </p:notesMasterIdLst>
  <p:sldIdLst>
    <p:sldId id="268" r:id="rId5"/>
  </p:sldIdLst>
  <p:sldSz cx="51206400" cy="30724475"/>
  <p:notesSz cx="6858000" cy="9144000"/>
  <p:embeddedFontLst>
    <p:embeddedFont>
      <p:font typeface="Lato" panose="020F0502020204030203" pitchFamily="34" charset="0"/>
      <p:regular r:id="rId7"/>
      <p:bold r:id="rId8"/>
      <p:italic r:id="rId9"/>
      <p:boldItalic r:id="rId10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6153" userDrawn="1">
          <p15:clr>
            <a:srgbClr val="A4A3A4"/>
          </p15:clr>
        </p15:guide>
        <p15:guide id="3" pos="6247" userDrawn="1">
          <p15:clr>
            <a:srgbClr val="A4A3A4"/>
          </p15:clr>
        </p15:guide>
        <p15:guide id="4" pos="274" userDrawn="1">
          <p15:clr>
            <a:srgbClr val="A4A3A4"/>
          </p15:clr>
        </p15:guide>
        <p15:guide id="5" pos="772" userDrawn="1">
          <p15:clr>
            <a:srgbClr val="A4A3A4"/>
          </p15:clr>
        </p15:guide>
        <p15:guide id="6" orient="horz" pos="967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537C"/>
    <a:srgbClr val="283593"/>
    <a:srgbClr val="F6CF3F"/>
    <a:srgbClr val="00A1B0"/>
    <a:srgbClr val="263238"/>
    <a:srgbClr val="700C04"/>
    <a:srgbClr val="892709"/>
    <a:srgbClr val="BF360C"/>
    <a:srgbClr val="5E1B06"/>
    <a:srgbClr val="952A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4D52CB-5D1D-4A81-A085-CB2B4B09880E}" v="12" dt="2025-01-07T02:04:54.1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3" d="100"/>
          <a:sy n="23" d="100"/>
        </p:scale>
        <p:origin x="900" y="204"/>
      </p:cViewPr>
      <p:guideLst>
        <p:guide pos="16153"/>
        <p:guide pos="6247"/>
        <p:guide pos="274"/>
        <p:guide pos="772"/>
        <p:guide orient="horz" pos="96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CB04D-1C75-43E0-9B64-B7DDAA42BB2C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8838" y="1143000"/>
            <a:ext cx="51403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C2670-3342-473C-969D-FDFF399F2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49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7161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1pPr>
    <a:lvl2pPr marL="483580" algn="l" defTabSz="967161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2pPr>
    <a:lvl3pPr marL="967161" algn="l" defTabSz="967161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3pPr>
    <a:lvl4pPr marL="1450741" algn="l" defTabSz="967161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4pPr>
    <a:lvl5pPr marL="1934322" algn="l" defTabSz="967161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5pPr>
    <a:lvl6pPr marL="2417902" algn="l" defTabSz="967161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901483" algn="l" defTabSz="967161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5063" algn="l" defTabSz="967161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8644" algn="l" defTabSz="967161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8838" y="1143000"/>
            <a:ext cx="51403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Notes:</a:t>
            </a:r>
          </a:p>
          <a:p>
            <a:pPr algn="l">
              <a:buFont typeface="+mj-lt"/>
              <a:buAutoNum type="arabicPeriod"/>
            </a:pPr>
            <a:r>
              <a:rPr lang="en-US" b="1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Accessing Guides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: Navigate to View &gt; Guides in PowerPoint.</a:t>
            </a:r>
          </a:p>
          <a:p>
            <a:pPr algn="l">
              <a:buFont typeface="+mj-lt"/>
              <a:buAutoNum type="arabicPeriod"/>
            </a:pPr>
            <a:r>
              <a:rPr lang="en-US" b="1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Text Alignment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: Ensure all text remains within the designated gutter guides.</a:t>
            </a:r>
          </a:p>
          <a:p>
            <a:pPr algn="l">
              <a:buFont typeface="+mj-lt"/>
              <a:buAutoNum type="arabicPeriod"/>
            </a:pPr>
            <a:r>
              <a:rPr lang="en-US" b="1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Author List Formatting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Avoid splitting author names into two lines (e.g., "Jimmy [break] Smith").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Bold the first names of presenters.</a:t>
            </a:r>
          </a:p>
          <a:p>
            <a:pPr algn="l">
              <a:buFont typeface="+mj-lt"/>
              <a:buAutoNum type="arabicPeriod"/>
            </a:pPr>
            <a:r>
              <a:rPr lang="en-US" b="1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Font Size Guidelines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Intro/Methods/Results sections: Maintain a minimum font size of 28.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Utilize additional space by increasing font size until space is filled.</a:t>
            </a:r>
          </a:p>
          <a:p>
            <a:pPr algn="l">
              <a:buFont typeface="+mj-lt"/>
              <a:buAutoNum type="arabicPeriod"/>
            </a:pPr>
            <a:r>
              <a:rPr lang="en-US" b="1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Color Usage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Avoid using color in sidebars, except for graphs/figures.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Colored sidebars can distract viewers from the central content and interfere with interpretation.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/>
          </a:p>
          <a:p>
            <a:pPr marL="0" indent="0">
              <a:buFont typeface="Arial" panose="020B0604020202020204" pitchFamily="34" charset="0"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C2670-3342-473C-969D-FDFF399F20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16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5028290"/>
            <a:ext cx="38404800" cy="10696669"/>
          </a:xfrm>
        </p:spPr>
        <p:txBody>
          <a:bodyPr anchor="b"/>
          <a:lstStyle>
            <a:lvl1pPr algn="ctr">
              <a:defRPr sz="25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6137464"/>
            <a:ext cx="38404800" cy="7417967"/>
          </a:xfrm>
        </p:spPr>
        <p:txBody>
          <a:bodyPr/>
          <a:lstStyle>
            <a:lvl1pPr marL="0" indent="0" algn="ctr">
              <a:buNone/>
              <a:defRPr sz="10080">
                <a:solidFill>
                  <a:schemeClr val="bg1"/>
                </a:solidFill>
              </a:defRPr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2029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20440" y="28477039"/>
            <a:ext cx="11521440" cy="1635794"/>
          </a:xfrm>
          <a:prstGeom prst="rect">
            <a:avLst/>
          </a:prstGeom>
        </p:spPr>
        <p:txBody>
          <a:bodyPr/>
          <a:lstStyle/>
          <a:p>
            <a:fld id="{AA3F5542-2E81-4D2C-9B4F-543C3775129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62120" y="28477039"/>
            <a:ext cx="17282160" cy="163579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03ED-DFF5-4B60-A762-03DD15831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78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635794"/>
            <a:ext cx="11041380" cy="2603757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635794"/>
            <a:ext cx="32484060" cy="2603757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20440" y="28477039"/>
            <a:ext cx="11521440" cy="1635794"/>
          </a:xfrm>
          <a:prstGeom prst="rect">
            <a:avLst/>
          </a:prstGeom>
        </p:spPr>
        <p:txBody>
          <a:bodyPr/>
          <a:lstStyle/>
          <a:p>
            <a:fld id="{AA3F5542-2E81-4D2C-9B4F-543C3775129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62120" y="28477039"/>
            <a:ext cx="17282160" cy="163579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03ED-DFF5-4B60-A762-03DD15831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613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677" userDrawn="1">
          <p15:clr>
            <a:srgbClr val="FBAE40"/>
          </p15:clr>
        </p15:guide>
        <p15:guide id="2" pos="16128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99362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677" userDrawn="1">
          <p15:clr>
            <a:srgbClr val="FBAE40"/>
          </p15:clr>
        </p15:guide>
        <p15:guide id="2" pos="1612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20440" y="28477039"/>
            <a:ext cx="11521440" cy="1635794"/>
          </a:xfrm>
          <a:prstGeom prst="rect">
            <a:avLst/>
          </a:prstGeom>
        </p:spPr>
        <p:txBody>
          <a:bodyPr/>
          <a:lstStyle/>
          <a:p>
            <a:fld id="{AA3F5542-2E81-4D2C-9B4F-543C3775129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62120" y="28477039"/>
            <a:ext cx="17282160" cy="163579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03ED-DFF5-4B60-A762-03DD15831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52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659787"/>
            <a:ext cx="44165520" cy="12780526"/>
          </a:xfrm>
        </p:spPr>
        <p:txBody>
          <a:bodyPr anchor="b"/>
          <a:lstStyle>
            <a:lvl1pPr>
              <a:defRPr sz="25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20561221"/>
            <a:ext cx="44165520" cy="6720977"/>
          </a:xfrm>
        </p:spPr>
        <p:txBody>
          <a:bodyPr/>
          <a:lstStyle>
            <a:lvl1pPr marL="0" indent="0">
              <a:buNone/>
              <a:defRPr sz="10080">
                <a:solidFill>
                  <a:schemeClr val="bg1"/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82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82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82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82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82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82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82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20440" y="28477039"/>
            <a:ext cx="11521440" cy="1635794"/>
          </a:xfrm>
          <a:prstGeom prst="rect">
            <a:avLst/>
          </a:prstGeom>
        </p:spPr>
        <p:txBody>
          <a:bodyPr/>
          <a:lstStyle/>
          <a:p>
            <a:fld id="{AA3F5542-2E81-4D2C-9B4F-543C3775129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62120" y="28477039"/>
            <a:ext cx="17282160" cy="163579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03ED-DFF5-4B60-A762-03DD15831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4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8178969"/>
            <a:ext cx="21762720" cy="194943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8178969"/>
            <a:ext cx="21762720" cy="194943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20440" y="28477039"/>
            <a:ext cx="11521440" cy="1635794"/>
          </a:xfrm>
          <a:prstGeom prst="rect">
            <a:avLst/>
          </a:prstGeom>
        </p:spPr>
        <p:txBody>
          <a:bodyPr/>
          <a:lstStyle/>
          <a:p>
            <a:fld id="{AA3F5542-2E81-4D2C-9B4F-543C3775129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962120" y="28477039"/>
            <a:ext cx="17282160" cy="163579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03ED-DFF5-4B60-A762-03DD15831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86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635796"/>
            <a:ext cx="44165520" cy="593864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531766"/>
            <a:ext cx="21662705" cy="3691202"/>
          </a:xfrm>
        </p:spPr>
        <p:txBody>
          <a:bodyPr anchor="b"/>
          <a:lstStyle>
            <a:lvl1pPr marL="0" indent="0">
              <a:buNone/>
              <a:defRPr sz="10080" b="1">
                <a:solidFill>
                  <a:schemeClr val="bg1"/>
                </a:solidFill>
              </a:defRPr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1222968"/>
            <a:ext cx="21662705" cy="1650729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531766"/>
            <a:ext cx="21769390" cy="3691202"/>
          </a:xfrm>
        </p:spPr>
        <p:txBody>
          <a:bodyPr anchor="b"/>
          <a:lstStyle>
            <a:lvl1pPr marL="0" indent="0">
              <a:buNone/>
              <a:defRPr sz="10080" b="1">
                <a:solidFill>
                  <a:schemeClr val="bg1"/>
                </a:solidFill>
              </a:defRPr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1222968"/>
            <a:ext cx="21769390" cy="1650729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03ED-DFF5-4B60-A762-03DD15831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66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520440" y="28477039"/>
            <a:ext cx="11521440" cy="1635794"/>
          </a:xfrm>
          <a:prstGeom prst="rect">
            <a:avLst/>
          </a:prstGeom>
        </p:spPr>
        <p:txBody>
          <a:bodyPr/>
          <a:lstStyle/>
          <a:p>
            <a:fld id="{AA3F5542-2E81-4D2C-9B4F-543C3775129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962120" y="28477039"/>
            <a:ext cx="17282160" cy="163579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03ED-DFF5-4B60-A762-03DD15831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34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677" userDrawn="1">
          <p15:clr>
            <a:srgbClr val="FBAE40"/>
          </p15:clr>
        </p15:guide>
        <p15:guide id="2" pos="1612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520440" y="28477039"/>
            <a:ext cx="11521440" cy="1635794"/>
          </a:xfrm>
          <a:prstGeom prst="rect">
            <a:avLst/>
          </a:prstGeom>
        </p:spPr>
        <p:txBody>
          <a:bodyPr/>
          <a:lstStyle/>
          <a:p>
            <a:fld id="{AA3F5542-2E81-4D2C-9B4F-543C3775129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962120" y="28477039"/>
            <a:ext cx="17282160" cy="163579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03ED-DFF5-4B60-A762-03DD15831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69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2048298"/>
            <a:ext cx="16515395" cy="7169044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423758"/>
            <a:ext cx="25923240" cy="21834291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9217343"/>
            <a:ext cx="16515395" cy="17076267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20440" y="28477039"/>
            <a:ext cx="11521440" cy="1635794"/>
          </a:xfrm>
          <a:prstGeom prst="rect">
            <a:avLst/>
          </a:prstGeom>
        </p:spPr>
        <p:txBody>
          <a:bodyPr/>
          <a:lstStyle/>
          <a:p>
            <a:fld id="{AA3F5542-2E81-4D2C-9B4F-543C3775129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962120" y="28477039"/>
            <a:ext cx="17282160" cy="163579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03ED-DFF5-4B60-A762-03DD15831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42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2048298"/>
            <a:ext cx="16515395" cy="7169044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423758"/>
            <a:ext cx="25923240" cy="21834291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9217343"/>
            <a:ext cx="16515395" cy="17076267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20440" y="28477039"/>
            <a:ext cx="11521440" cy="1635794"/>
          </a:xfrm>
          <a:prstGeom prst="rect">
            <a:avLst/>
          </a:prstGeom>
        </p:spPr>
        <p:txBody>
          <a:bodyPr/>
          <a:lstStyle/>
          <a:p>
            <a:fld id="{AA3F5542-2E81-4D2C-9B4F-543C3775129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962120" y="28477039"/>
            <a:ext cx="17282160" cy="163579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03ED-DFF5-4B60-A762-03DD15831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371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677" userDrawn="1">
          <p15:clr>
            <a:srgbClr val="FBAE40"/>
          </p15:clr>
        </p15:guide>
        <p15:guide id="2" pos="1612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635796"/>
            <a:ext cx="44165520" cy="5938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8178969"/>
            <a:ext cx="44165520" cy="19494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8477039"/>
            <a:ext cx="11521440" cy="1635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3403ED-DFF5-4B60-A762-03DD15831A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AE55F6-6A53-0BA2-1B75-B101CAAE1729}"/>
              </a:ext>
            </a:extLst>
          </p:cNvPr>
          <p:cNvSpPr/>
          <p:nvPr userDrawn="1"/>
        </p:nvSpPr>
        <p:spPr>
          <a:xfrm>
            <a:off x="0" y="0"/>
            <a:ext cx="51206400" cy="242697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green red and black text&#10;&#10;Description automatically generated">
            <a:extLst>
              <a:ext uri="{FF2B5EF4-FFF2-40B4-BE49-F238E27FC236}">
                <a16:creationId xmlns:a16="http://schemas.microsoft.com/office/drawing/2014/main" id="{6DC00621-4905-1CBA-CECD-97F28356A8E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8262" y="25630212"/>
            <a:ext cx="4309875" cy="477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263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77" userDrawn="1">
          <p15:clr>
            <a:srgbClr val="F26B43"/>
          </p15:clr>
        </p15:guide>
        <p15:guide id="2" pos="161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678733BE-059C-47B7-9415-5ADF2F3024F1}"/>
              </a:ext>
            </a:extLst>
          </p:cNvPr>
          <p:cNvSpPr/>
          <p:nvPr/>
        </p:nvSpPr>
        <p:spPr>
          <a:xfrm>
            <a:off x="38735430" y="-2502"/>
            <a:ext cx="12515401" cy="30724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92" b="1" i="1">
                <a:latin typeface="Lato" panose="020F0502020204030203" pitchFamily="34" charset="0"/>
                <a:cs typeface="Lato" panose="020F0502020204030203" pitchFamily="34" charset="0"/>
              </a:rPr>
              <a:t>Non-Cognitive Predictors of Student Success:</a:t>
            </a:r>
            <a:br>
              <a:rPr lang="en-US" sz="1692" i="1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sz="1692" i="1">
                <a:latin typeface="Lato" panose="020F0502020204030203" pitchFamily="34" charset="0"/>
                <a:cs typeface="Lato" panose="020F0502020204030203" pitchFamily="34" charset="0"/>
              </a:rPr>
              <a:t>A Predictive Validity Comparison Between Domestic and International Students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DC4359A-7BBB-495A-96DE-65574C0C88E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4264259" y="5565327"/>
            <a:ext cx="23091775" cy="11987213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 defTabSz="114300">
              <a:lnSpc>
                <a:spcPct val="100000"/>
              </a:lnSpc>
            </a:pPr>
            <a:r>
              <a:rPr lang="en-US" sz="10500" b="1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Present the main finding here, </a:t>
            </a:r>
            <a:r>
              <a:rPr lang="en-US" sz="1050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translated into plain English. </a:t>
            </a:r>
            <a:br>
              <a:rPr lang="en-US" sz="1050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br>
              <a:rPr lang="en-US" sz="1050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en-US" sz="1050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Highlight key words for emphasis. </a:t>
            </a:r>
            <a:br>
              <a:rPr lang="en-US" sz="1050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br>
              <a:rPr lang="en-US" sz="1050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en-US" sz="1050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Consider incorporating a focal graphic to enhance visual impact.</a:t>
            </a:r>
            <a:br>
              <a:rPr lang="en-US" sz="10360">
                <a:solidFill>
                  <a:srgbClr val="283593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endParaRPr lang="en-US" sz="13360">
              <a:solidFill>
                <a:srgbClr val="283593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0C5B857-0E51-4898-BAEF-B471D5E63813}"/>
              </a:ext>
            </a:extLst>
          </p:cNvPr>
          <p:cNvSpPr/>
          <p:nvPr/>
        </p:nvSpPr>
        <p:spPr>
          <a:xfrm>
            <a:off x="-1" y="0"/>
            <a:ext cx="12884865" cy="303365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92" b="1" i="1">
                <a:latin typeface="Lato" panose="020F0502020204030203" pitchFamily="34" charset="0"/>
                <a:cs typeface="Lato" panose="020F0502020204030203" pitchFamily="34" charset="0"/>
              </a:rPr>
              <a:t>Non-Cognitive Predictors of Student Success:</a:t>
            </a:r>
            <a:br>
              <a:rPr lang="en-US" sz="1692" i="1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sz="1692" i="1">
                <a:latin typeface="Lato" panose="020F0502020204030203" pitchFamily="34" charset="0"/>
                <a:cs typeface="Lato" panose="020F0502020204030203" pitchFamily="34" charset="0"/>
              </a:rPr>
              <a:t>A Predictive Validity Comparison Between Domestic and International Students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35B311-3C19-412C-ADE6-EB2E4158F366}"/>
              </a:ext>
            </a:extLst>
          </p:cNvPr>
          <p:cNvSpPr txBox="1"/>
          <p:nvPr/>
        </p:nvSpPr>
        <p:spPr>
          <a:xfrm>
            <a:off x="920538" y="5976554"/>
            <a:ext cx="11027622" cy="23799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600" b="1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Intro</a:t>
            </a:r>
            <a:r>
              <a:rPr lang="en-US" sz="4600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en-US" sz="4600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Set the context for the research gap being addressed.</a:t>
            </a:r>
          </a:p>
          <a:p>
            <a:pPr>
              <a:lnSpc>
                <a:spcPct val="120000"/>
              </a:lnSpc>
            </a:pPr>
            <a:endParaRPr lang="en-US" sz="4600" b="0" i="0">
              <a:solidFill>
                <a:srgbClr val="0D0D0D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4600" b="1">
                <a:latin typeface="Arial" panose="020B0604020202020204" pitchFamily="34" charset="0"/>
                <a:cs typeface="Arial" panose="020B0604020202020204" pitchFamily="34" charset="0"/>
              </a:rPr>
              <a:t>Methods:</a:t>
            </a:r>
            <a:endParaRPr lang="en-US" sz="4600">
              <a:solidFill>
                <a:srgbClr val="0D0D0D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4600">
                <a:latin typeface="Arial" panose="020B0604020202020204" pitchFamily="34" charset="0"/>
                <a:cs typeface="Arial" panose="020B0604020202020204" pitchFamily="34" charset="0"/>
              </a:rPr>
              <a:t>Sample size (N = ###).</a:t>
            </a:r>
          </a:p>
          <a:p>
            <a:pPr marL="685800" indent="-685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4600">
                <a:latin typeface="Arial" panose="020B0604020202020204" pitchFamily="34" charset="0"/>
                <a:cs typeface="Arial" panose="020B0604020202020204" pitchFamily="34" charset="0"/>
              </a:rPr>
              <a:t>Description of data collection methods.</a:t>
            </a:r>
          </a:p>
          <a:p>
            <a:pPr marL="685800" indent="-685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4600">
                <a:latin typeface="Arial" panose="020B0604020202020204" pitchFamily="34" charset="0"/>
                <a:cs typeface="Arial" panose="020B0604020202020204" pitchFamily="34" charset="0"/>
              </a:rPr>
              <a:t>Statistical test used for analysis.</a:t>
            </a:r>
          </a:p>
          <a:p>
            <a:pPr>
              <a:lnSpc>
                <a:spcPct val="120000"/>
              </a:lnSpc>
            </a:pPr>
            <a:endParaRPr lang="en-US" sz="4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4600" b="1">
                <a:latin typeface="Arial" panose="020B0604020202020204" pitchFamily="34" charset="0"/>
                <a:cs typeface="Arial" panose="020B0604020202020204" pitchFamily="34" charset="0"/>
              </a:rPr>
              <a:t>Results:</a:t>
            </a:r>
          </a:p>
          <a:p>
            <a:pPr marL="685800" indent="-685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4600">
                <a:latin typeface="Arial" panose="020B0604020202020204" pitchFamily="34" charset="0"/>
                <a:cs typeface="Arial" panose="020B0604020202020204" pitchFamily="34" charset="0"/>
              </a:rPr>
              <a:t>Essential results presented in a graph or table with essential results ONLY.</a:t>
            </a:r>
          </a:p>
          <a:p>
            <a:pPr marL="685800" indent="-685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4600">
                <a:latin typeface="Arial" panose="020B0604020202020204" pitchFamily="34" charset="0"/>
                <a:cs typeface="Arial" panose="020B0604020202020204" pitchFamily="34" charset="0"/>
              </a:rPr>
              <a:t>Additional correlations and details placed in a sidebar.</a:t>
            </a:r>
          </a:p>
          <a:p>
            <a:pPr marL="685800" indent="-6858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4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4600" b="1">
                <a:latin typeface="Arial" panose="020B0604020202020204" pitchFamily="34" charset="0"/>
                <a:cs typeface="Arial" panose="020B0604020202020204" pitchFamily="34" charset="0"/>
              </a:rPr>
              <a:t>Discussion:</a:t>
            </a:r>
          </a:p>
          <a:p>
            <a:pPr>
              <a:lnSpc>
                <a:spcPct val="120000"/>
              </a:lnSpc>
            </a:pPr>
            <a:r>
              <a:rPr lang="en-US" sz="4600">
                <a:latin typeface="Arial" panose="020B0604020202020204" pitchFamily="34" charset="0"/>
                <a:cs typeface="Arial" panose="020B0604020202020204" pitchFamily="34" charset="0"/>
              </a:rPr>
              <a:t>Discuss the implications of the results, acknowledging potential limitations and confounds.</a:t>
            </a:r>
          </a:p>
          <a:p>
            <a:pPr>
              <a:lnSpc>
                <a:spcPct val="120000"/>
              </a:lnSpc>
            </a:pPr>
            <a:endParaRPr lang="en-US" sz="46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4600" b="1">
                <a:latin typeface="Arial" panose="020B0604020202020204" pitchFamily="34" charset="0"/>
                <a:cs typeface="Arial" panose="020B0604020202020204" pitchFamily="34" charset="0"/>
              </a:rPr>
              <a:t>Financial Disclosure:</a:t>
            </a:r>
          </a:p>
          <a:p>
            <a:pPr>
              <a:lnSpc>
                <a:spcPct val="120000"/>
              </a:lnSpc>
            </a:pPr>
            <a:r>
              <a:rPr lang="en-US" sz="4600">
                <a:latin typeface="Arial" panose="020B0604020202020204" pitchFamily="34" charset="0"/>
                <a:cs typeface="Arial" panose="020B0604020202020204" pitchFamily="34" charset="0"/>
              </a:rPr>
              <a:t>List all funders who supported the research.</a:t>
            </a:r>
          </a:p>
          <a:p>
            <a:pPr>
              <a:lnSpc>
                <a:spcPct val="120000"/>
              </a:lnSpc>
            </a:pPr>
            <a:endParaRPr lang="en-US" sz="4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4600" b="1">
                <a:latin typeface="Arial" panose="020B0604020202020204" pitchFamily="34" charset="0"/>
                <a:cs typeface="Arial" panose="020B0604020202020204" pitchFamily="34" charset="0"/>
              </a:rPr>
              <a:t>Fonts. For accessibility purposes please use Arial and maintain a font size above 28 for visibility and readability.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244B05-C5D7-4580-8933-5B2F47EB56B0}"/>
              </a:ext>
            </a:extLst>
          </p:cNvPr>
          <p:cNvSpPr txBox="1"/>
          <p:nvPr/>
        </p:nvSpPr>
        <p:spPr>
          <a:xfrm>
            <a:off x="914400" y="1211470"/>
            <a:ext cx="813254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b="1" i="1">
                <a:latin typeface="Arial" panose="020B0604020202020204" pitchFamily="34" charset="0"/>
                <a:cs typeface="Arial" panose="020B0604020202020204" pitchFamily="34" charset="0"/>
              </a:rPr>
              <a:t>Title:</a:t>
            </a:r>
            <a:br>
              <a:rPr lang="en-US" sz="5500" i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500" i="1"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F9E57F-C64F-4827-8C49-BB9DBDC073C7}"/>
              </a:ext>
            </a:extLst>
          </p:cNvPr>
          <p:cNvSpPr txBox="1"/>
          <p:nvPr/>
        </p:nvSpPr>
        <p:spPr>
          <a:xfrm>
            <a:off x="1384833" y="3780754"/>
            <a:ext cx="90610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>
                <a:highlight>
                  <a:srgbClr val="FFD54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Leeroy </a:t>
            </a:r>
            <a:r>
              <a:rPr lang="en-US" sz="4200">
                <a:latin typeface="Arial" panose="020B0604020202020204" pitchFamily="34" charset="0"/>
                <a:cs typeface="Arial" panose="020B0604020202020204" pitchFamily="34" charset="0"/>
              </a:rPr>
              <a:t>Jenkins, author2, </a:t>
            </a:r>
            <a:br>
              <a:rPr lang="en-US" sz="42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200">
                <a:latin typeface="Arial" panose="020B0604020202020204" pitchFamily="34" charset="0"/>
                <a:cs typeface="Arial" panose="020B0604020202020204" pitchFamily="34" charset="0"/>
              </a:rPr>
              <a:t>author3, author4</a:t>
            </a:r>
            <a:endParaRPr lang="en-US" sz="4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Graphic 18">
            <a:extLst>
              <a:ext uri="{FF2B5EF4-FFF2-40B4-BE49-F238E27FC236}">
                <a16:creationId xmlns:a16="http://schemas.microsoft.com/office/drawing/2014/main" id="{BDF411EE-4753-4C32-9DAF-D5DA024A3893}"/>
              </a:ext>
            </a:extLst>
          </p:cNvPr>
          <p:cNvSpPr/>
          <p:nvPr/>
        </p:nvSpPr>
        <p:spPr>
          <a:xfrm>
            <a:off x="1064442" y="4276317"/>
            <a:ext cx="320391" cy="297961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692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AC4B58-8623-4DBE-951A-DDF821787031}"/>
              </a:ext>
            </a:extLst>
          </p:cNvPr>
          <p:cNvSpPr txBox="1"/>
          <p:nvPr/>
        </p:nvSpPr>
        <p:spPr>
          <a:xfrm>
            <a:off x="39319200" y="2881013"/>
            <a:ext cx="10972800" cy="1117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>
                <a:latin typeface="Arial" panose="020B0604020202020204" pitchFamily="34" charset="0"/>
                <a:cs typeface="Arial" panose="020B0604020202020204" pitchFamily="34" charset="0"/>
              </a:rPr>
              <a:t>Use this area for:</a:t>
            </a:r>
          </a:p>
          <a:p>
            <a:endParaRPr lang="en-US" sz="60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6598" indent="-926598">
              <a:buFont typeface="Arial" panose="020B0604020202020204" pitchFamily="34" charset="0"/>
              <a:buChar char="•"/>
            </a:pPr>
            <a:r>
              <a:rPr lang="en-US" sz="6000">
                <a:latin typeface="Arial" panose="020B0604020202020204" pitchFamily="34" charset="0"/>
                <a:cs typeface="Arial" panose="020B0604020202020204" pitchFamily="34" charset="0"/>
              </a:rPr>
              <a:t>Key reference points you want to point to when people ask you questions.</a:t>
            </a:r>
          </a:p>
          <a:p>
            <a:endParaRPr lang="en-US" sz="6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6598" indent="-926598">
              <a:buFont typeface="Arial" panose="020B0604020202020204" pitchFamily="34" charset="0"/>
              <a:buChar char="•"/>
            </a:pPr>
            <a:r>
              <a:rPr lang="en-US" sz="6000">
                <a:latin typeface="Arial" panose="020B0604020202020204" pitchFamily="34" charset="0"/>
                <a:cs typeface="Arial" panose="020B0604020202020204" pitchFamily="34" charset="0"/>
              </a:rPr>
              <a:t>Supplementary graphs, tables, and figures</a:t>
            </a:r>
          </a:p>
          <a:p>
            <a:endParaRPr lang="en-US" sz="6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6598" indent="-926598">
              <a:buFont typeface="Arial" panose="020B0604020202020204" pitchFamily="34" charset="0"/>
              <a:buChar char="•"/>
            </a:pPr>
            <a:r>
              <a:rPr lang="en-US" sz="6000">
                <a:latin typeface="Arial" panose="020B0604020202020204" pitchFamily="34" charset="0"/>
                <a:cs typeface="Arial" panose="020B0604020202020204" pitchFamily="34" charset="0"/>
              </a:rPr>
              <a:t>Additional nuances you're concerned about accidentally omitting.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5DE7827-9F74-6142-B0EC-B7BCEF837927}"/>
              </a:ext>
            </a:extLst>
          </p:cNvPr>
          <p:cNvGrpSpPr/>
          <p:nvPr/>
        </p:nvGrpSpPr>
        <p:grpSpPr>
          <a:xfrm>
            <a:off x="-5883703" y="3285267"/>
            <a:ext cx="5419315" cy="2280060"/>
            <a:chOff x="-8519552" y="38479055"/>
            <a:chExt cx="9392467" cy="2935706"/>
          </a:xfrm>
        </p:grpSpPr>
        <p:sp>
          <p:nvSpPr>
            <p:cNvPr id="35" name="Arrow: Right 7">
              <a:extLst>
                <a:ext uri="{FF2B5EF4-FFF2-40B4-BE49-F238E27FC236}">
                  <a16:creationId xmlns:a16="http://schemas.microsoft.com/office/drawing/2014/main" id="{0DB22785-F1AB-1C48-9142-8BF624A3F5E0}"/>
                </a:ext>
              </a:extLst>
            </p:cNvPr>
            <p:cNvSpPr/>
            <p:nvPr/>
          </p:nvSpPr>
          <p:spPr>
            <a:xfrm>
              <a:off x="-8519552" y="38479055"/>
              <a:ext cx="9392467" cy="2935706"/>
            </a:xfrm>
            <a:prstGeom prst="rightArrow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32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E41C4F2-7108-C64A-83E0-488209534CF4}"/>
                </a:ext>
              </a:extLst>
            </p:cNvPr>
            <p:cNvSpPr txBox="1"/>
            <p:nvPr/>
          </p:nvSpPr>
          <p:spPr>
            <a:xfrm>
              <a:off x="-7723242" y="39346743"/>
              <a:ext cx="7799842" cy="13417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86" b="1">
                  <a:highlight>
                    <a:srgbClr val="FFFF00"/>
                  </a:highlight>
                  <a:latin typeface="Lato" panose="020F0502020204030203" pitchFamily="34" charset="0"/>
                  <a:cs typeface="Arial" panose="020B0604020202020204" pitchFamily="34" charset="0"/>
                </a:rPr>
                <a:t>Highlight your name (presenter)</a:t>
              </a:r>
              <a:endParaRPr lang="en-US" sz="3086">
                <a:highlight>
                  <a:srgbClr val="FFFF00"/>
                </a:highlight>
                <a:latin typeface="Lato" panose="020F0502020204030203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AC9AC42B-7FE5-F448-9A4C-8C73FE7C24A7}"/>
              </a:ext>
            </a:extLst>
          </p:cNvPr>
          <p:cNvSpPr/>
          <p:nvPr/>
        </p:nvSpPr>
        <p:spPr>
          <a:xfrm>
            <a:off x="0" y="-3516282"/>
            <a:ext cx="12598016" cy="3054378"/>
          </a:xfrm>
          <a:prstGeom prst="rect">
            <a:avLst/>
          </a:prstGeom>
          <a:noFill/>
          <a:ln>
            <a:solidFill>
              <a:schemeClr val="bg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29">
                <a:solidFill>
                  <a:schemeClr val="tx1">
                    <a:lumMod val="50000"/>
                    <a:lumOff val="50000"/>
                  </a:schemeClr>
                </a:solidFill>
              </a:rPr>
              <a:t>This section is the “silent presenter”, we can let audience read silently while you’re chatting with other audience about your research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4476CD5-5D53-1B47-82A2-69C3F97C876D}"/>
              </a:ext>
            </a:extLst>
          </p:cNvPr>
          <p:cNvSpPr/>
          <p:nvPr/>
        </p:nvSpPr>
        <p:spPr>
          <a:xfrm>
            <a:off x="38681642" y="-3608620"/>
            <a:ext cx="12524758" cy="3054378"/>
          </a:xfrm>
          <a:prstGeom prst="rect">
            <a:avLst/>
          </a:prstGeom>
          <a:noFill/>
          <a:ln>
            <a:solidFill>
              <a:schemeClr val="bg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29">
                <a:solidFill>
                  <a:schemeClr val="tx1">
                    <a:lumMod val="50000"/>
                    <a:lumOff val="50000"/>
                  </a:schemeClr>
                </a:solidFill>
              </a:rPr>
              <a:t>This section is the “ammo bar”,</a:t>
            </a:r>
          </a:p>
          <a:p>
            <a:pPr algn="ctr"/>
            <a:r>
              <a:rPr lang="en-US" sz="4629">
                <a:solidFill>
                  <a:schemeClr val="tx1">
                    <a:lumMod val="50000"/>
                    <a:lumOff val="50000"/>
                  </a:schemeClr>
                </a:solidFill>
              </a:rPr>
              <a:t> You will be standing right here and point at things as you chat with people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41986D-E6EA-504A-8014-4A28E8EF6D01}"/>
              </a:ext>
            </a:extLst>
          </p:cNvPr>
          <p:cNvSpPr txBox="1"/>
          <p:nvPr/>
        </p:nvSpPr>
        <p:spPr>
          <a:xfrm>
            <a:off x="37439600" y="3200400"/>
            <a:ext cx="184731" cy="385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EF0870-21B6-4549-8D01-0A05C10C201B}"/>
              </a:ext>
            </a:extLst>
          </p:cNvPr>
          <p:cNvSpPr txBox="1"/>
          <p:nvPr/>
        </p:nvSpPr>
        <p:spPr>
          <a:xfrm>
            <a:off x="34442400" y="2082800"/>
            <a:ext cx="184731" cy="385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856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SA 2024">
      <a:dk1>
        <a:srgbClr val="000000"/>
      </a:dk1>
      <a:lt1>
        <a:srgbClr val="FFFFFF"/>
      </a:lt1>
      <a:dk2>
        <a:srgbClr val="D6DCE4"/>
      </a:dk2>
      <a:lt2>
        <a:srgbClr val="BFBFBF"/>
      </a:lt2>
      <a:accent1>
        <a:srgbClr val="16478E"/>
      </a:accent1>
      <a:accent2>
        <a:srgbClr val="00ACBB"/>
      </a:accent2>
      <a:accent3>
        <a:srgbClr val="6CBE4C"/>
      </a:accent3>
      <a:accent4>
        <a:srgbClr val="88898D"/>
      </a:accent4>
      <a:accent5>
        <a:srgbClr val="5B9BD5"/>
      </a:accent5>
      <a:accent6>
        <a:srgbClr val="70AD47"/>
      </a:accent6>
      <a:hlink>
        <a:srgbClr val="000000"/>
      </a:hlink>
      <a:folHlink>
        <a:srgbClr val="538135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97E0A228-C590-4D20-B05F-A6BF04A0544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7052E241256F45A61F9141CAD38E8B" ma:contentTypeVersion="26" ma:contentTypeDescription="Create a new document." ma:contentTypeScope="" ma:versionID="7427b0703d0e52065233addbc74b9113">
  <xsd:schema xmlns:xsd="http://www.w3.org/2001/XMLSchema" xmlns:xs="http://www.w3.org/2001/XMLSchema" xmlns:p="http://schemas.microsoft.com/office/2006/metadata/properties" xmlns:ns2="211b1f0c-84fb-4e9b-a767-0d9dbb8309cc" xmlns:ns3="7108adc5-0b3d-400a-aa08-71ffb3a1f76e" targetNamespace="http://schemas.microsoft.com/office/2006/metadata/properties" ma:root="true" ma:fieldsID="38b15a2c5c49c3fd156b321cbad3408e" ns2:_="" ns3:_="">
    <xsd:import namespace="211b1f0c-84fb-4e9b-a767-0d9dbb8309cc"/>
    <xsd:import namespace="7108adc5-0b3d-400a-aa08-71ffb3a1f76e"/>
    <xsd:element name="properties">
      <xsd:complexType>
        <xsd:sequence>
          <xsd:element name="documentManagement">
            <xsd:complexType>
              <xsd:all>
                <xsd:element ref="ns2:l69bcf01c00f43f1aa6bb75629c07c8b" minOccurs="0"/>
                <xsd:element ref="ns2:TaxCatchAll" minOccurs="0"/>
                <xsd:element ref="ns2:a1f25c3af6ee41d188be3353b1534d3b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2:SharedWithUsers" minOccurs="0"/>
                <xsd:element ref="ns2:SharedWithDetail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1b1f0c-84fb-4e9b-a767-0d9dbb8309cc" elementFormDefault="qualified">
    <xsd:import namespace="http://schemas.microsoft.com/office/2006/documentManagement/types"/>
    <xsd:import namespace="http://schemas.microsoft.com/office/infopath/2007/PartnerControls"/>
    <xsd:element name="l69bcf01c00f43f1aa6bb75629c07c8b" ma:index="9" nillable="true" ma:taxonomy="true" ma:internalName="l69bcf01c00f43f1aa6bb75629c07c8b" ma:taxonomyFieldName="MarketingLibDocType" ma:displayName="Document Type" ma:readOnly="false" ma:default="" ma:fieldId="{569bcf01-c00f-43f1-aa6b-b75629c07c8b}" ma:sspId="65cda789-69c7-4f09-82a8-9dbde25bb7eb" ma:termSetId="1f4e1a2e-b61c-4628-89df-8125125167f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description="" ma:hidden="true" ma:list="{4e179c34-cf37-4493-8ba8-fe14728dfcd6}" ma:internalName="TaxCatchAll" ma:readOnly="false" ma:showField="CatchAllData" ma:web="211b1f0c-84fb-4e9b-a767-0d9dbb8309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1f25c3af6ee41d188be3353b1534d3b" ma:index="12" nillable="true" ma:taxonomy="true" ma:internalName="a1f25c3af6ee41d188be3353b1534d3b" ma:taxonomyFieldName="ConferenceYear" ma:displayName="ConferenceYear" ma:indexed="true" ma:default="20;#2022|95b4f40a-5ae0-4493-9fb2-0f44adc504e9" ma:fieldId="{a1f25c3a-f6ee-41d1-88be-3353b1534d3b}" ma:sspId="65cda789-69c7-4f09-82a8-9dbde25bb7eb" ma:termSetId="f25a224d-6d5c-47cd-9981-cfc93028d7e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17" nillable="true" ma:displayName="Shared With" ma:description="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description="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08adc5-0b3d-400a-aa08-71ffb3a1f7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hidden="true" ma:internalName="MediaServiceAutoTags" ma:readOnly="true">
      <xsd:simpleType>
        <xsd:restriction base="dms:Text"/>
      </xsd:simpleType>
    </xsd:element>
    <xsd:element name="MediaServiceOCR" ma:index="19" nillable="true" ma:displayName="MediaServiceOCR" ma:hidden="true" ma:internalName="MediaServiceOCR" ma:readOnly="true">
      <xsd:simpleType>
        <xsd:restriction base="dms:Note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22" nillable="true" ma:displayName="Location" ma:hidden="true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hidden="true" ma:internalName="MediaServiceKeyPoints" ma:readOnly="true">
      <xsd:simpleType>
        <xsd:restriction base="dms:Note"/>
      </xsd:simpleType>
    </xsd:element>
    <xsd:element name="MediaLengthInSeconds" ma:index="25" nillable="true" ma:displayName="Length (seconds)" ma:hidden="true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65cda789-69c7-4f09-82a8-9dbde25bb7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11b1f0c-84fb-4e9b-a767-0d9dbb8309cc">
      <Value>30</Value>
    </TaxCatchAll>
    <lcf76f155ced4ddcb4097134ff3c332f xmlns="7108adc5-0b3d-400a-aa08-71ffb3a1f76e">
      <Terms xmlns="http://schemas.microsoft.com/office/infopath/2007/PartnerControls"/>
    </lcf76f155ced4ddcb4097134ff3c332f>
    <l69bcf01c00f43f1aa6bb75629c07c8b xmlns="211b1f0c-84fb-4e9b-a767-0d9dbb8309cc">
      <Terms xmlns="http://schemas.microsoft.com/office/infopath/2007/PartnerControls"/>
    </l69bcf01c00f43f1aa6bb75629c07c8b>
    <a1f25c3af6ee41d188be3353b1534d3b xmlns="211b1f0c-84fb-4e9b-a767-0d9dbb8309cc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2024</TermName>
          <TermId xmlns="http://schemas.microsoft.com/office/infopath/2007/PartnerControls">8f6ef343-f399-47d1-8653-effe63de9821</TermId>
        </TermInfo>
      </Terms>
    </a1f25c3af6ee41d188be3353b1534d3b>
  </documentManagement>
</p:properties>
</file>

<file path=customXml/itemProps1.xml><?xml version="1.0" encoding="utf-8"?>
<ds:datastoreItem xmlns:ds="http://schemas.openxmlformats.org/officeDocument/2006/customXml" ds:itemID="{401C7320-0C5C-4D2B-8C92-8508CDB9C0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7CD144-7708-4BCD-8E48-E0D8304450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1b1f0c-84fb-4e9b-a767-0d9dbb8309cc"/>
    <ds:schemaRef ds:uri="7108adc5-0b3d-400a-aa08-71ffb3a1f7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7F612E-B826-4154-AB78-39CE86A6CB01}">
  <ds:schemaRefs>
    <ds:schemaRef ds:uri="http://purl.org/dc/dcmitype/"/>
    <ds:schemaRef ds:uri="http://www.w3.org/XML/1998/namespace"/>
    <ds:schemaRef ds:uri="http://schemas.openxmlformats.org/package/2006/metadata/core-properties"/>
    <ds:schemaRef ds:uri="7108adc5-0b3d-400a-aa08-71ffb3a1f76e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211b1f0c-84fb-4e9b-a767-0d9dbb8309cc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383</Words>
  <Application>Microsoft Office PowerPoint</Application>
  <PresentationFormat>Custom</PresentationFormat>
  <Paragraphs>48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Present the main finding here, translated into plain English.   Highlight key words for emphasis.   Consider incorporating a focal graphic to enhance visual impact.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McCutcheon</dc:creator>
  <cp:lastModifiedBy>Marianne Sackett</cp:lastModifiedBy>
  <cp:revision>3</cp:revision>
  <dcterms:created xsi:type="dcterms:W3CDTF">2018-09-16T19:13:41Z</dcterms:created>
  <dcterms:modified xsi:type="dcterms:W3CDTF">2025-06-26T16:36:04Z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0x0101003B7052E241256F45A61F9141CAD38E8B</vt:lpwstr>
  </property>
  <property fmtid="{D5CDD505-2E9C-101B-9397-08002B2CF9AE}" pid="3" name="ProgPubProdCommLibDocType">
    <vt:lpwstr/>
  </property>
  <property fmtid="{D5CDD505-2E9C-101B-9397-08002B2CF9AE}" pid="4" name="ConferenceYear">
    <vt:lpwstr>30;#2024|8f6ef343-f399-47d1-8653-effe63de9821</vt:lpwstr>
  </property>
  <property fmtid="{D5CDD505-2E9C-101B-9397-08002B2CF9AE}" pid="5" name="MarketingLibDocType">
    <vt:lpwstr/>
  </property>
  <property fmtid="{D5CDD505-2E9C-101B-9397-08002B2CF9AE}" pid="6" name="Journals">
    <vt:lpwstr/>
  </property>
  <property fmtid="{D5CDD505-2E9C-101B-9397-08002B2CF9AE}" pid="7" name="PlanningLibDocType">
    <vt:lpwstr/>
  </property>
  <property fmtid="{D5CDD505-2E9C-101B-9397-08002B2CF9AE}" pid="8" name="PublicationsYear">
    <vt:lpwstr>30;#2021|26f5abe3-013f-4cb2-b3b7-56c01ab14503</vt:lpwstr>
  </property>
  <property fmtid="{D5CDD505-2E9C-101B-9397-08002B2CF9AE}" pid="9" name="MediaServiceImageTags">
    <vt:lpwstr/>
  </property>
</Properties>
</file>